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363" r:id="rId12"/>
    <p:sldId id="258" r:id="rId13"/>
    <p:sldId id="274" r:id="rId14"/>
    <p:sldId id="349" r:id="rId15"/>
    <p:sldId id="348" r:id="rId16"/>
    <p:sldId id="352" r:id="rId17"/>
    <p:sldId id="364" r:id="rId18"/>
    <p:sldId id="303" r:id="rId19"/>
    <p:sldId id="360" r:id="rId20"/>
    <p:sldId id="321" r:id="rId21"/>
    <p:sldId id="318" r:id="rId22"/>
    <p:sldId id="319" r:id="rId23"/>
    <p:sldId id="275" r:id="rId24"/>
    <p:sldId id="365" r:id="rId25"/>
    <p:sldId id="359" r:id="rId26"/>
    <p:sldId id="358" r:id="rId27"/>
    <p:sldId id="354" r:id="rId28"/>
    <p:sldId id="355" r:id="rId29"/>
    <p:sldId id="356" r:id="rId30"/>
    <p:sldId id="340" r:id="rId31"/>
    <p:sldId id="34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16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9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7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49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2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15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87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32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46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56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473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45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DB1B1-13D4-4159-A703-F4CF751ED461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980B-5178-4158-90A2-69D0DD2D0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06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tuberkuloosi.fi/ar" TargetMode="External"/><Relationship Id="rId13" Type="http://schemas.openxmlformats.org/officeDocument/2006/relationships/hyperlink" Target="https://youtu.be/iNUv0HUW4xQ" TargetMode="External"/><Relationship Id="rId3" Type="http://schemas.openxmlformats.org/officeDocument/2006/relationships/hyperlink" Target="https://tuberkuloosi.fi/se" TargetMode="External"/><Relationship Id="rId7" Type="http://schemas.openxmlformats.org/officeDocument/2006/relationships/hyperlink" Target="https://tuberkuloosi.fi/so" TargetMode="External"/><Relationship Id="rId12" Type="http://schemas.openxmlformats.org/officeDocument/2006/relationships/hyperlink" Target="https://tuberkuloosi.fi/materiaali/tb-oppaat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uberkuloosi.fi/et" TargetMode="External"/><Relationship Id="rId11" Type="http://schemas.openxmlformats.org/officeDocument/2006/relationships/hyperlink" Target="https://tuberkuloosi.fi/dari" TargetMode="External"/><Relationship Id="rId5" Type="http://schemas.openxmlformats.org/officeDocument/2006/relationships/hyperlink" Target="https://tuberkuloosi.fi/ru" TargetMode="External"/><Relationship Id="rId10" Type="http://schemas.openxmlformats.org/officeDocument/2006/relationships/hyperlink" Target="https://tuberkuloosi.fi/zh" TargetMode="External"/><Relationship Id="rId4" Type="http://schemas.openxmlformats.org/officeDocument/2006/relationships/hyperlink" Target="https://tuberkuloosi.fi/en/" TargetMode="External"/><Relationship Id="rId9" Type="http://schemas.openxmlformats.org/officeDocument/2006/relationships/hyperlink" Target="https://tuberkuloosi.fi/ku" TargetMode="External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E8E572-C3E9-00E4-7AAD-EB341B63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Tuberkuloosi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76C58AC-E03E-2824-2B35-D4361864D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Alueellinen koulutuspäivä</a:t>
            </a:r>
          </a:p>
          <a:p>
            <a:r>
              <a:rPr lang="fi-FI" dirty="0"/>
              <a:t>9.10.2024</a:t>
            </a:r>
          </a:p>
          <a:p>
            <a:endParaRPr lang="fi-FI" dirty="0"/>
          </a:p>
          <a:p>
            <a:r>
              <a:rPr lang="fi-FI" dirty="0"/>
              <a:t>infektiolääkäri Elina Saarela</a:t>
            </a:r>
          </a:p>
        </p:txBody>
      </p:sp>
    </p:spTree>
    <p:extLst>
      <p:ext uri="{BB962C8B-B14F-4D97-AF65-F5344CB8AC3E}">
        <p14:creationId xmlns:p14="http://schemas.microsoft.com/office/powerpoint/2010/main" val="354540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5A38F1E9-4971-4018-AD41-0D9ED16C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Diagnostiikka</a:t>
            </a:r>
          </a:p>
        </p:txBody>
      </p:sp>
      <p:sp>
        <p:nvSpPr>
          <p:cNvPr id="17411" name="Sisällön paikkamerkki 2">
            <a:extLst>
              <a:ext uri="{FF2B5EF4-FFF2-40B4-BE49-F238E27FC236}">
                <a16:creationId xmlns:a16="http://schemas.microsoft.com/office/drawing/2014/main" id="{C68B8A60-DCBB-421E-B630-D72E6CA51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1844675"/>
            <a:ext cx="7772400" cy="4897438"/>
          </a:xfrm>
        </p:spPr>
        <p:txBody>
          <a:bodyPr/>
          <a:lstStyle/>
          <a:p>
            <a:r>
              <a:rPr lang="fi-FI" altLang="fi-FI" sz="2800" dirty="0"/>
              <a:t>Epäsuorat menetelmät</a:t>
            </a:r>
          </a:p>
          <a:p>
            <a:pPr lvl="1"/>
            <a:r>
              <a:rPr lang="fi-FI" altLang="fi-FI" dirty="0"/>
              <a:t>”IGRA”  l. </a:t>
            </a:r>
            <a:r>
              <a:rPr lang="fi-FI" altLang="fi-FI" b="1" dirty="0"/>
              <a:t>S-</a:t>
            </a:r>
            <a:r>
              <a:rPr lang="fi-FI" altLang="fi-FI" b="1" dirty="0" err="1"/>
              <a:t>TbIFNg</a:t>
            </a:r>
            <a:endParaRPr lang="fi-FI" altLang="fi-FI" b="1" dirty="0"/>
          </a:p>
          <a:p>
            <a:pPr lvl="2"/>
            <a:r>
              <a:rPr lang="fi-FI" altLang="fi-FI" dirty="0"/>
              <a:t>Testataan reagoivatko elimistön solut tuberkuloosibakteerin osille</a:t>
            </a:r>
          </a:p>
          <a:p>
            <a:pPr lvl="2"/>
            <a:r>
              <a:rPr lang="fi-FI" altLang="fi-FI" dirty="0"/>
              <a:t>Jos ovat vanhoja tuttuja (=altistunut), elimistö reagoi -&gt; testi +</a:t>
            </a:r>
          </a:p>
          <a:p>
            <a:pPr lvl="1"/>
            <a:r>
              <a:rPr lang="fi-FI" altLang="fi-FI" dirty="0"/>
              <a:t>Kudosnäytteen tutkimus (histologia)</a:t>
            </a:r>
          </a:p>
          <a:p>
            <a:pPr lvl="2"/>
            <a:r>
              <a:rPr lang="fi-FI" altLang="fi-FI" dirty="0" err="1"/>
              <a:t>Granulomatoottinen</a:t>
            </a:r>
            <a:r>
              <a:rPr lang="fi-FI" altLang="fi-FI" dirty="0"/>
              <a:t> tulehdus</a:t>
            </a:r>
          </a:p>
          <a:p>
            <a:pPr lvl="1"/>
            <a:r>
              <a:rPr lang="fi-FI" altLang="fi-FI" dirty="0" err="1"/>
              <a:t>Mantoux</a:t>
            </a:r>
            <a:endParaRPr lang="fi-FI" altLang="fi-FI" dirty="0"/>
          </a:p>
          <a:p>
            <a:pPr lvl="2"/>
            <a:r>
              <a:rPr lang="fi-FI" altLang="fi-FI" dirty="0"/>
              <a:t>Kalmetointi sotkee</a:t>
            </a:r>
          </a:p>
          <a:p>
            <a:pPr lvl="1"/>
            <a:endParaRPr lang="fi-FI" altLang="fi-FI" dirty="0"/>
          </a:p>
          <a:p>
            <a:pPr lvl="1"/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315356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A9ED7B-4174-51E1-9F57-9199DC50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3813"/>
            <a:ext cx="7886700" cy="1325563"/>
          </a:xfrm>
        </p:spPr>
        <p:txBody>
          <a:bodyPr/>
          <a:lstStyle/>
          <a:p>
            <a:pPr algn="ctr"/>
            <a:r>
              <a:rPr lang="fi-FI" dirty="0"/>
              <a:t>Esiintyvyydestä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D21D48-7C0F-D0F3-4AD3-34F4E134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8999"/>
            <a:ext cx="7886700" cy="2747963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848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A75BED9-38F6-C733-C975-5B017758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3387"/>
            <a:ext cx="87630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4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6AA15E9-DE78-2D3E-F4B1-F4D1C347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3387"/>
            <a:ext cx="87630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1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BDD08A9-4DF8-A70E-5F5A-AD7E3C59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451"/>
            <a:ext cx="9144000" cy="495109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D862FCF-C987-236D-5729-7A1B853C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881" y="6118236"/>
            <a:ext cx="2615411" cy="493819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1507890-D736-5CB9-6E62-3A2D9E86B2A4}"/>
              </a:ext>
            </a:extLst>
          </p:cNvPr>
          <p:cNvSpPr txBox="1"/>
          <p:nvPr/>
        </p:nvSpPr>
        <p:spPr>
          <a:xfrm>
            <a:off x="4734232" y="5412658"/>
            <a:ext cx="362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1 hlö sairastuu joka 3. sekunti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FD22884-A457-4F91-8257-CF1A1B8F9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51" y="188629"/>
            <a:ext cx="4824549" cy="7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289F26D-0C0E-7ADD-38C7-A188244E7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4"/>
          <a:stretch/>
        </p:blipFill>
        <p:spPr>
          <a:xfrm>
            <a:off x="0" y="855904"/>
            <a:ext cx="9144000" cy="50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7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9485889-87AC-6074-FDE6-A2EFB779E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2"/>
          <a:stretch/>
        </p:blipFill>
        <p:spPr>
          <a:xfrm>
            <a:off x="0" y="969956"/>
            <a:ext cx="9144000" cy="486878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1A352EE-27A8-FAED-8941-8999D76FA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49" y="6210515"/>
            <a:ext cx="2615411" cy="493819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935AE6F-75C6-22F9-2BBB-8436D835939D}"/>
              </a:ext>
            </a:extLst>
          </p:cNvPr>
          <p:cNvSpPr txBox="1"/>
          <p:nvPr/>
        </p:nvSpPr>
        <p:spPr>
          <a:xfrm>
            <a:off x="4520381" y="556751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1 hlö kuolee joka 24. sekunti</a:t>
            </a:r>
          </a:p>
        </p:txBody>
      </p:sp>
    </p:spTree>
    <p:extLst>
      <p:ext uri="{BB962C8B-B14F-4D97-AF65-F5344CB8AC3E}">
        <p14:creationId xmlns:p14="http://schemas.microsoft.com/office/powerpoint/2010/main" val="164206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A9ED7B-4174-51E1-9F57-9199DC50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3813"/>
            <a:ext cx="7886700" cy="1325563"/>
          </a:xfrm>
        </p:spPr>
        <p:txBody>
          <a:bodyPr/>
          <a:lstStyle/>
          <a:p>
            <a:pPr algn="ctr"/>
            <a:r>
              <a:rPr lang="fi-FI" dirty="0"/>
              <a:t>Hoidosta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D21D48-7C0F-D0F3-4AD3-34F4E134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8999"/>
            <a:ext cx="7886700" cy="2747963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958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Tuberkuloosin peruslääkehoito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fi-FI" dirty="0"/>
              <a:t>Ensimmäiset 2 kk</a:t>
            </a:r>
          </a:p>
          <a:p>
            <a:pPr lvl="1"/>
            <a:r>
              <a:rPr lang="fi-FI" dirty="0" err="1"/>
              <a:t>Isoniatsidi</a:t>
            </a:r>
            <a:endParaRPr lang="fi-FI" dirty="0"/>
          </a:p>
          <a:p>
            <a:pPr lvl="1"/>
            <a:r>
              <a:rPr lang="fi-FI" dirty="0" err="1"/>
              <a:t>Rifampisiini</a:t>
            </a:r>
            <a:endParaRPr lang="fi-FI" dirty="0">
              <a:solidFill>
                <a:srgbClr val="FF0000"/>
              </a:solidFill>
            </a:endParaRPr>
          </a:p>
          <a:p>
            <a:pPr lvl="1"/>
            <a:r>
              <a:rPr lang="fi-FI" dirty="0" err="1"/>
              <a:t>Pyratsiiniamidi</a:t>
            </a:r>
            <a:endParaRPr lang="fi-FI" dirty="0"/>
          </a:p>
          <a:p>
            <a:pPr lvl="1"/>
            <a:r>
              <a:rPr lang="fi-FI" dirty="0" err="1"/>
              <a:t>Etambutoli</a:t>
            </a:r>
            <a:endParaRPr lang="fi-FI" dirty="0"/>
          </a:p>
          <a:p>
            <a:r>
              <a:rPr lang="fi-FI" dirty="0"/>
              <a:t>Seuraavat 4 kk</a:t>
            </a:r>
          </a:p>
          <a:p>
            <a:pPr lvl="1"/>
            <a:r>
              <a:rPr lang="fi-FI" dirty="0" err="1"/>
              <a:t>Isoniatsidi</a:t>
            </a:r>
            <a:endParaRPr lang="fi-FI" dirty="0"/>
          </a:p>
          <a:p>
            <a:pPr lvl="1"/>
            <a:r>
              <a:rPr lang="fi-FI" dirty="0" err="1"/>
              <a:t>Rifampisiini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5108895" y="3179428"/>
            <a:ext cx="3136192" cy="10772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rgbClr val="0000CC"/>
                </a:solidFill>
              </a:rPr>
              <a:t>Yhteensä 6 kk vähintään</a:t>
            </a:r>
          </a:p>
        </p:txBody>
      </p:sp>
    </p:spTree>
    <p:extLst>
      <p:ext uri="{BB962C8B-B14F-4D97-AF65-F5344CB8AC3E}">
        <p14:creationId xmlns:p14="http://schemas.microsoft.com/office/powerpoint/2010/main" val="402116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FB1ACA1-F71C-9047-ADA5-9D0CC8B51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85"/>
          <a:stretch/>
        </p:blipFill>
        <p:spPr>
          <a:xfrm>
            <a:off x="342507" y="530942"/>
            <a:ext cx="1918066" cy="194900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1607EAE-3FEC-A4DE-0A7A-F82189D5A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36"/>
          <a:stretch/>
        </p:blipFill>
        <p:spPr>
          <a:xfrm>
            <a:off x="2260573" y="529894"/>
            <a:ext cx="1966811" cy="195301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79A611E-3582-6EF5-5511-412863938A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423"/>
          <a:stretch/>
        </p:blipFill>
        <p:spPr>
          <a:xfrm>
            <a:off x="342507" y="2479952"/>
            <a:ext cx="1918066" cy="190461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6BAC2CE-EB6E-A1DE-51CC-59598C9977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830"/>
          <a:stretch/>
        </p:blipFill>
        <p:spPr>
          <a:xfrm>
            <a:off x="6491548" y="4944757"/>
            <a:ext cx="1712732" cy="167727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E22B60F-6F9D-DDC8-B4E8-E1FE9F272A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628"/>
          <a:stretch/>
        </p:blipFill>
        <p:spPr>
          <a:xfrm>
            <a:off x="342507" y="4391407"/>
            <a:ext cx="1945742" cy="193565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7F5FA56-377C-63AF-082D-06148A72F0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410"/>
          <a:stretch/>
        </p:blipFill>
        <p:spPr>
          <a:xfrm>
            <a:off x="4172784" y="2482839"/>
            <a:ext cx="1912001" cy="190042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474BC5C-732B-FCFF-B095-F3A3564C5D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410"/>
          <a:stretch/>
        </p:blipFill>
        <p:spPr>
          <a:xfrm>
            <a:off x="2253960" y="2476811"/>
            <a:ext cx="1919372" cy="190775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D25C22C-7583-B27C-CFF6-5DE97C6C26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9646"/>
          <a:stretch/>
        </p:blipFill>
        <p:spPr>
          <a:xfrm>
            <a:off x="2289201" y="4387271"/>
            <a:ext cx="1945742" cy="193206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A031DDC-E16B-0131-1CA2-050BFA9E64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518" t="1" r="35" b="47024"/>
          <a:stretch/>
        </p:blipFill>
        <p:spPr>
          <a:xfrm>
            <a:off x="4219327" y="4385973"/>
            <a:ext cx="1899199" cy="997187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0ED519C-18AC-44D8-292B-32D5F48187B3}"/>
              </a:ext>
            </a:extLst>
          </p:cNvPr>
          <p:cNvSpPr txBox="1"/>
          <p:nvPr/>
        </p:nvSpPr>
        <p:spPr>
          <a:xfrm>
            <a:off x="6990735" y="412955"/>
            <a:ext cx="1895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70 kg henkilölle:</a:t>
            </a:r>
          </a:p>
          <a:p>
            <a:r>
              <a:rPr lang="fi-FI" dirty="0" err="1"/>
              <a:t>Rifampiini</a:t>
            </a:r>
            <a:r>
              <a:rPr lang="fi-FI" dirty="0"/>
              <a:t> x1</a:t>
            </a:r>
          </a:p>
          <a:p>
            <a:r>
              <a:rPr lang="fi-FI" dirty="0" err="1"/>
              <a:t>Isoniatsidi</a:t>
            </a:r>
            <a:r>
              <a:rPr lang="fi-FI" dirty="0"/>
              <a:t> x1</a:t>
            </a:r>
          </a:p>
          <a:p>
            <a:r>
              <a:rPr lang="fi-FI" dirty="0" err="1"/>
              <a:t>Pyratsinamidi</a:t>
            </a:r>
            <a:r>
              <a:rPr lang="fi-FI" dirty="0"/>
              <a:t> x3</a:t>
            </a:r>
          </a:p>
          <a:p>
            <a:r>
              <a:rPr lang="fi-FI" dirty="0" err="1"/>
              <a:t>Etambutoli</a:t>
            </a:r>
            <a:r>
              <a:rPr lang="fi-FI" dirty="0"/>
              <a:t> x2,5</a:t>
            </a:r>
          </a:p>
          <a:p>
            <a:r>
              <a:rPr lang="fi-FI" dirty="0"/>
              <a:t>B-vitamiini x1</a:t>
            </a:r>
          </a:p>
          <a:p>
            <a:endParaRPr lang="fi-FI" dirty="0"/>
          </a:p>
          <a:p>
            <a:r>
              <a:rPr lang="fi-FI" b="1" dirty="0"/>
              <a:t>Yhteensä 8,5 </a:t>
            </a:r>
            <a:r>
              <a:rPr lang="fi-FI" b="1" dirty="0" err="1"/>
              <a:t>tabl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6998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A9ED7B-4174-51E1-9F57-9199DC50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3813"/>
            <a:ext cx="7886700" cy="1325563"/>
          </a:xfrm>
        </p:spPr>
        <p:txBody>
          <a:bodyPr/>
          <a:lstStyle/>
          <a:p>
            <a:pPr algn="ctr"/>
            <a:r>
              <a:rPr lang="fi-FI" dirty="0"/>
              <a:t>Yleistä taudista ja tartuttavuudesta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D21D48-7C0F-D0F3-4AD3-34F4E134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8999"/>
            <a:ext cx="7886700" cy="2747963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1766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Pidempi hoitoaika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6 - 12 kk </a:t>
            </a:r>
          </a:p>
          <a:p>
            <a:pPr lvl="1"/>
            <a:r>
              <a:rPr lang="fi-FI" dirty="0"/>
              <a:t>Laaja-alainen tauti tai </a:t>
            </a:r>
            <a:r>
              <a:rPr lang="fi-FI" dirty="0" err="1"/>
              <a:t>miliaari-tbc</a:t>
            </a:r>
            <a:r>
              <a:rPr lang="fi-FI" dirty="0"/>
              <a:t>	</a:t>
            </a:r>
          </a:p>
          <a:p>
            <a:pPr lvl="1"/>
            <a:r>
              <a:rPr lang="fi-FI" dirty="0" err="1"/>
              <a:t>Immunosuppressiivinen</a:t>
            </a:r>
            <a:r>
              <a:rPr lang="fi-FI" dirty="0"/>
              <a:t> potilas </a:t>
            </a:r>
          </a:p>
          <a:p>
            <a:pPr lvl="1"/>
            <a:r>
              <a:rPr lang="fi-FI" dirty="0"/>
              <a:t>Meningiitti</a:t>
            </a:r>
          </a:p>
          <a:p>
            <a:pPr lvl="1"/>
            <a:r>
              <a:rPr lang="fi-FI" dirty="0"/>
              <a:t>Luuston </a:t>
            </a:r>
            <a:r>
              <a:rPr lang="fi-FI" dirty="0" err="1"/>
              <a:t>tbc</a:t>
            </a:r>
            <a:endParaRPr lang="fi-FI" dirty="0"/>
          </a:p>
          <a:p>
            <a:r>
              <a:rPr lang="fi-FI" dirty="0"/>
              <a:t>Joskus pidempäänkin jos huono/hidas hoitovaste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401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>
            <a:extLst>
              <a:ext uri="{FF2B5EF4-FFF2-40B4-BE49-F238E27FC236}">
                <a16:creationId xmlns:a16="http://schemas.microsoft.com/office/drawing/2014/main" id="{660629AF-B7BA-442E-B5DE-32113C48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Lääkehaitat</a:t>
            </a:r>
          </a:p>
        </p:txBody>
      </p:sp>
      <p:sp>
        <p:nvSpPr>
          <p:cNvPr id="22531" name="Sisällön paikkamerkki 2">
            <a:extLst>
              <a:ext uri="{FF2B5EF4-FFF2-40B4-BE49-F238E27FC236}">
                <a16:creationId xmlns:a16="http://schemas.microsoft.com/office/drawing/2014/main" id="{FBB52414-39BC-4D43-AAD7-4593A70C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343" y="1916832"/>
            <a:ext cx="7772400" cy="4114800"/>
          </a:xfrm>
        </p:spPr>
        <p:txBody>
          <a:bodyPr/>
          <a:lstStyle/>
          <a:p>
            <a:r>
              <a:rPr lang="fi-FI" altLang="fi-FI" sz="2800" dirty="0"/>
              <a:t>N. 1/10</a:t>
            </a:r>
          </a:p>
          <a:p>
            <a:r>
              <a:rPr lang="fi-FI" altLang="fi-FI" sz="2800" dirty="0"/>
              <a:t>Maksa-arvojen nousu, ihoreaktiot, kuumeilu ja pahoinvointi tavallisimpia</a:t>
            </a:r>
          </a:p>
          <a:p>
            <a:r>
              <a:rPr lang="fi-FI" altLang="fi-FI" sz="2800" dirty="0"/>
              <a:t>Lievissä haitoissa jatketaan tai hoidetaan oireenmukaisesti</a:t>
            </a:r>
          </a:p>
          <a:p>
            <a:r>
              <a:rPr lang="fi-FI" altLang="fi-FI" sz="2800" dirty="0"/>
              <a:t>Hankalammissa tauotus ja uudelleen aloitus</a:t>
            </a:r>
          </a:p>
          <a:p>
            <a:pPr lvl="1"/>
            <a:r>
              <a:rPr lang="fi-FI" altLang="fi-FI" sz="2400" dirty="0" err="1"/>
              <a:t>Tarv</a:t>
            </a:r>
            <a:r>
              <a:rPr lang="fi-FI" altLang="fi-FI" sz="2400" dirty="0"/>
              <a:t> 1 lääke kerrallaan </a:t>
            </a:r>
          </a:p>
          <a:p>
            <a:r>
              <a:rPr lang="fi-FI" altLang="fi-FI" sz="2800" dirty="0"/>
              <a:t>Harvoin joku lääke jää kokonaan pois</a:t>
            </a:r>
          </a:p>
          <a:p>
            <a:pPr lvl="1"/>
            <a:r>
              <a:rPr lang="fi-FI" altLang="fi-FI" sz="2400" dirty="0"/>
              <a:t>Pidentää hoitoaikaa </a:t>
            </a:r>
            <a:r>
              <a:rPr lang="fi-FI" altLang="fi-FI" sz="2400" dirty="0" err="1"/>
              <a:t>ad</a:t>
            </a:r>
            <a:r>
              <a:rPr lang="fi-FI" altLang="fi-FI" sz="2400" dirty="0"/>
              <a:t> 9 - 18 kk</a:t>
            </a:r>
          </a:p>
        </p:txBody>
      </p:sp>
    </p:spTree>
    <p:extLst>
      <p:ext uri="{BB962C8B-B14F-4D97-AF65-F5344CB8AC3E}">
        <p14:creationId xmlns:p14="http://schemas.microsoft.com/office/powerpoint/2010/main" val="1010757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Lääkesivuvaikutusten riskiä lisääviä tekijöitä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Korkea ikä</a:t>
            </a:r>
          </a:p>
          <a:p>
            <a:r>
              <a:rPr lang="fi-FI" dirty="0"/>
              <a:t>Aliravitsemus</a:t>
            </a:r>
          </a:p>
          <a:p>
            <a:r>
              <a:rPr lang="fi-FI" dirty="0"/>
              <a:t>HIV-infektio</a:t>
            </a:r>
          </a:p>
          <a:p>
            <a:r>
              <a:rPr lang="fi-FI" dirty="0"/>
              <a:t>Diabetes</a:t>
            </a:r>
          </a:p>
          <a:p>
            <a:r>
              <a:rPr lang="fi-FI" dirty="0"/>
              <a:t>Munuaisten vajaatoiminta</a:t>
            </a:r>
          </a:p>
          <a:p>
            <a:r>
              <a:rPr lang="fi-FI" dirty="0"/>
              <a:t>Maksan toiminnan häiriö</a:t>
            </a:r>
          </a:p>
          <a:p>
            <a:r>
              <a:rPr lang="fi-FI" dirty="0"/>
              <a:t>Atopia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Krooninen tai aktiivinen hepatiitti</a:t>
            </a:r>
          </a:p>
          <a:p>
            <a:r>
              <a:rPr lang="fi-FI" dirty="0"/>
              <a:t>Muut lääkehoidot</a:t>
            </a:r>
          </a:p>
          <a:p>
            <a:r>
              <a:rPr lang="fi-FI" dirty="0"/>
              <a:t>Aiempi </a:t>
            </a:r>
            <a:r>
              <a:rPr lang="fi-FI" dirty="0" err="1"/>
              <a:t>TB-infektio</a:t>
            </a:r>
            <a:endParaRPr lang="fi-FI" dirty="0"/>
          </a:p>
          <a:p>
            <a:r>
              <a:rPr lang="fi-FI" dirty="0"/>
              <a:t>Vaikea </a:t>
            </a:r>
            <a:r>
              <a:rPr lang="fi-FI" dirty="0" err="1"/>
              <a:t>TB-infektio</a:t>
            </a:r>
            <a:endParaRPr lang="fi-FI" dirty="0"/>
          </a:p>
          <a:p>
            <a:r>
              <a:rPr lang="fi-FI" dirty="0"/>
              <a:t>Alkoholismi/ alkoholin käyttö hoidon aikana</a:t>
            </a:r>
          </a:p>
          <a:p>
            <a:r>
              <a:rPr lang="fi-FI" dirty="0" err="1"/>
              <a:t>Farmakogenetiikka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42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45C4B70-63FF-F1B9-2129-2BCF2F0A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1" y="1472508"/>
            <a:ext cx="8506436" cy="392071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11DF9A2-F9A4-437D-4801-0F4BF6F87240}"/>
              </a:ext>
            </a:extLst>
          </p:cNvPr>
          <p:cNvSpPr txBox="1"/>
          <p:nvPr/>
        </p:nvSpPr>
        <p:spPr>
          <a:xfrm>
            <a:off x="6845417" y="5922628"/>
            <a:ext cx="12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www.thl.fi</a:t>
            </a:r>
          </a:p>
        </p:txBody>
      </p:sp>
    </p:spTree>
    <p:extLst>
      <p:ext uri="{BB962C8B-B14F-4D97-AF65-F5344CB8AC3E}">
        <p14:creationId xmlns:p14="http://schemas.microsoft.com/office/powerpoint/2010/main" val="2733998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A9ED7B-4174-51E1-9F57-9199DC50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3813"/>
            <a:ext cx="7886700" cy="1325563"/>
          </a:xfrm>
        </p:spPr>
        <p:txBody>
          <a:bodyPr/>
          <a:lstStyle/>
          <a:p>
            <a:pPr algn="ctr"/>
            <a:r>
              <a:rPr lang="fi-FI" dirty="0"/>
              <a:t>Valvotusta lääkehoidosta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D21D48-7C0F-D0F3-4AD3-34F4E134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8999"/>
            <a:ext cx="7886700" cy="2747963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106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B384F0-DDF2-667F-AF44-96E391D6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Miksi valvottu lääkehoito?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98A6B-95BF-BFF5-F4A8-D528BAF2E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Valvotun lääkehoidon avulla: </a:t>
            </a:r>
          </a:p>
          <a:p>
            <a:pPr lvl="1"/>
            <a:r>
              <a:rPr lang="fi-FI" dirty="0"/>
              <a:t>tuetaan potilasta pitkän hoidon aikana </a:t>
            </a:r>
          </a:p>
          <a:p>
            <a:pPr lvl="1"/>
            <a:r>
              <a:rPr lang="fi-FI" dirty="0"/>
              <a:t>varmistetaan hoidon toteutuminen </a:t>
            </a:r>
          </a:p>
          <a:p>
            <a:pPr lvl="1"/>
            <a:r>
              <a:rPr lang="fi-FI" dirty="0"/>
              <a:t>ehkäistään lisätartuntoja </a:t>
            </a:r>
          </a:p>
          <a:p>
            <a:pPr lvl="1"/>
            <a:r>
              <a:rPr lang="fi-FI" dirty="0"/>
              <a:t>varmistetaan lääkkeiden nieleminen </a:t>
            </a:r>
          </a:p>
          <a:p>
            <a:pPr lvl="1"/>
            <a:r>
              <a:rPr lang="fi-FI" dirty="0"/>
              <a:t>varmistetaan potilaan paraneminen</a:t>
            </a:r>
          </a:p>
          <a:p>
            <a:pPr lvl="1"/>
            <a:r>
              <a:rPr lang="fi-FI" dirty="0"/>
              <a:t>ehkäistään lääkeresistenssin kehittyminen </a:t>
            </a:r>
          </a:p>
        </p:txBody>
      </p:sp>
    </p:spTree>
    <p:extLst>
      <p:ext uri="{BB962C8B-B14F-4D97-AF65-F5344CB8AC3E}">
        <p14:creationId xmlns:p14="http://schemas.microsoft.com/office/powerpoint/2010/main" val="18687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9EAF8E9-38D2-8476-D87D-092F007E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000"/>
            <a:ext cx="9144000" cy="5112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A283332-E6D0-DB2D-FCBE-DCA72606E0F0}"/>
              </a:ext>
            </a:extLst>
          </p:cNvPr>
          <p:cNvSpPr txBox="1"/>
          <p:nvPr/>
        </p:nvSpPr>
        <p:spPr>
          <a:xfrm>
            <a:off x="125835" y="6291743"/>
            <a:ext cx="861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Dia lainattu Iiris Rajalahden VOT toimii –pilotin tuloksia ja tuotoksia esityksestä  (</a:t>
            </a:r>
            <a:r>
              <a:rPr lang="fi-FI" dirty="0" err="1"/>
              <a:t>Filha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1500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0448B-368A-FC95-E284-955C7EBA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Videotuettu lääkehoito</a:t>
            </a:r>
            <a:br>
              <a:rPr lang="fi-FI" dirty="0"/>
            </a:br>
            <a:r>
              <a:rPr lang="fi-FI" sz="2800" dirty="0"/>
              <a:t>Video </a:t>
            </a:r>
            <a:r>
              <a:rPr lang="fi-FI" sz="2800" dirty="0" err="1"/>
              <a:t>Supported</a:t>
            </a:r>
            <a:r>
              <a:rPr lang="fi-FI" sz="2800" dirty="0"/>
              <a:t> </a:t>
            </a:r>
            <a:r>
              <a:rPr lang="fi-FI" sz="2800" dirty="0" err="1"/>
              <a:t>Treatment</a:t>
            </a:r>
            <a:r>
              <a:rPr lang="fi-FI" dirty="0"/>
              <a:t> VST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6D798B-4B4A-96F4-3E61-8F23E50E8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Potilaan älypuhelimeen asennetaan sovellus</a:t>
            </a:r>
          </a:p>
          <a:p>
            <a:r>
              <a:rPr lang="fi-FI" dirty="0"/>
              <a:t>Käyttöä harjoitellaan </a:t>
            </a:r>
            <a:r>
              <a:rPr lang="fi-FI" dirty="0" err="1"/>
              <a:t>tata</a:t>
            </a:r>
            <a:r>
              <a:rPr lang="fi-FI" dirty="0"/>
              <a:t>-hoitajan kanssa</a:t>
            </a:r>
          </a:p>
          <a:p>
            <a:r>
              <a:rPr lang="fi-FI" dirty="0"/>
              <a:t>Potilas kuvaa päivittäisen lääkkeiden ottonsa ja lähettää videon järjestelmään</a:t>
            </a:r>
          </a:p>
          <a:p>
            <a:r>
              <a:rPr lang="fi-FI" dirty="0"/>
              <a:t>Tata-hoitaja tarkistaa videon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6436569-5C24-66A3-9DD8-F4673BA73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960" y="3211531"/>
            <a:ext cx="2323750" cy="37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84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0448B-368A-FC95-E284-955C7EBA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Videotuettu lääkehoito</a:t>
            </a:r>
            <a:br>
              <a:rPr lang="fi-FI" dirty="0"/>
            </a:br>
            <a:r>
              <a:rPr lang="fi-FI" sz="2800" dirty="0"/>
              <a:t>Video </a:t>
            </a:r>
            <a:r>
              <a:rPr lang="fi-FI" sz="2800" dirty="0" err="1"/>
              <a:t>Supported</a:t>
            </a:r>
            <a:r>
              <a:rPr lang="fi-FI" sz="2800" dirty="0"/>
              <a:t> </a:t>
            </a:r>
            <a:r>
              <a:rPr lang="fi-FI" sz="2800" dirty="0" err="1"/>
              <a:t>Treatment</a:t>
            </a:r>
            <a:r>
              <a:rPr lang="fi-FI" dirty="0"/>
              <a:t> VST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6D798B-4B4A-96F4-3E61-8F23E50E8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Potilaan älypuhelimeen asennetaan sovellus</a:t>
            </a:r>
          </a:p>
          <a:p>
            <a:r>
              <a:rPr lang="fi-FI" dirty="0"/>
              <a:t>Käyttöä harjoitellaan </a:t>
            </a:r>
            <a:r>
              <a:rPr lang="fi-FI" dirty="0" err="1"/>
              <a:t>tata</a:t>
            </a:r>
            <a:r>
              <a:rPr lang="fi-FI" dirty="0"/>
              <a:t>-hoitajan kanssa</a:t>
            </a:r>
          </a:p>
          <a:p>
            <a:r>
              <a:rPr lang="fi-FI" dirty="0"/>
              <a:t>Potilas kuvaa päivittäisen lääkkeiden ottonsa ja lähettää videon järjestelmään</a:t>
            </a:r>
          </a:p>
          <a:p>
            <a:r>
              <a:rPr lang="fi-FI" dirty="0"/>
              <a:t>Tata-hoitaja tarkistaa videon</a:t>
            </a:r>
          </a:p>
          <a:p>
            <a:r>
              <a:rPr lang="fi-FI" dirty="0"/>
              <a:t>Mahdollistaa kaksisuuntaisen viestinnän</a:t>
            </a:r>
          </a:p>
          <a:p>
            <a:pPr lvl="1"/>
            <a:r>
              <a:rPr lang="fi-FI" dirty="0"/>
              <a:t>Ongelmia</a:t>
            </a:r>
          </a:p>
          <a:p>
            <a:pPr lvl="1"/>
            <a:r>
              <a:rPr lang="fi-FI" dirty="0"/>
              <a:t>Ohjausta</a:t>
            </a:r>
          </a:p>
          <a:p>
            <a:pPr lvl="1"/>
            <a:r>
              <a:rPr lang="fi-FI" dirty="0"/>
              <a:t>Seurantaa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0732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B15B3BC-88A9-AE20-A063-C1A8F1135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4"/>
          <a:stretch/>
        </p:blipFill>
        <p:spPr>
          <a:xfrm>
            <a:off x="0" y="-16779"/>
            <a:ext cx="9144000" cy="495454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34C4DC5-FD3E-83C0-B3F5-DB00AD734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31" y="4702187"/>
            <a:ext cx="3741489" cy="20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1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3C893A8-2D77-4752-8BC7-EA165A643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/>
              <a:t>Mykobakteeri</a:t>
            </a:r>
            <a:endParaRPr lang="fi-FI" altLang="fi-FI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4E325E4-BFDA-469E-9523-77AA7CDF56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 dirty="0"/>
              <a:t>paksu vahapintainen ”kuori”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dirty="0"/>
              <a:t>haponkestävä sauva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dirty="0"/>
              <a:t>säilyy hyvin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/>
              <a:t>hidaskasvuinen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dirty="0"/>
              <a:t>viljely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dirty="0"/>
              <a:t>hoito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err="1"/>
              <a:t>Mycobacterium</a:t>
            </a:r>
            <a:r>
              <a:rPr lang="fi-FI" altLang="fi-FI" sz="2800" dirty="0"/>
              <a:t> </a:t>
            </a:r>
            <a:r>
              <a:rPr lang="fi-FI" altLang="fi-FI" sz="2800" dirty="0" err="1"/>
              <a:t>tuberculosis</a:t>
            </a:r>
            <a:r>
              <a:rPr lang="fi-FI" altLang="fi-FI" sz="2800" dirty="0"/>
              <a:t> (</a:t>
            </a:r>
            <a:r>
              <a:rPr lang="fi-FI" altLang="fi-FI" sz="2800" dirty="0" err="1"/>
              <a:t>complex</a:t>
            </a:r>
            <a:r>
              <a:rPr lang="fi-FI" altLang="fi-FI" sz="2800" dirty="0"/>
              <a:t>) </a:t>
            </a:r>
            <a:r>
              <a:rPr lang="fi-FI" altLang="fi-FI" sz="2800" dirty="0" err="1"/>
              <a:t>vs</a:t>
            </a:r>
            <a:r>
              <a:rPr lang="fi-FI" altLang="fi-FI" sz="2800" dirty="0"/>
              <a:t> </a:t>
            </a:r>
            <a:r>
              <a:rPr lang="fi-FI" altLang="fi-FI" sz="2800" dirty="0" err="1"/>
              <a:t>ympäristömykobakteerit</a:t>
            </a:r>
            <a:endParaRPr lang="fi-FI" altLang="fi-FI" sz="2800" dirty="0"/>
          </a:p>
        </p:txBody>
      </p:sp>
      <p:pic>
        <p:nvPicPr>
          <p:cNvPr id="4100" name="Picture 4" descr="Kuva">
            <a:extLst>
              <a:ext uri="{FF2B5EF4-FFF2-40B4-BE49-F238E27FC236}">
                <a16:creationId xmlns:a16="http://schemas.microsoft.com/office/drawing/2014/main" id="{946E8C7D-CA8A-43E4-91A0-B21B5F5B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1484313"/>
            <a:ext cx="2889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51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D62157A-E550-B159-743C-CFC48644A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294"/>
            <a:ext cx="9143999" cy="530209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66AB136-71DF-3FCA-724F-F457DE3EAB05}"/>
              </a:ext>
            </a:extLst>
          </p:cNvPr>
          <p:cNvSpPr txBox="1"/>
          <p:nvPr/>
        </p:nvSpPr>
        <p:spPr>
          <a:xfrm>
            <a:off x="2004970" y="201336"/>
            <a:ext cx="442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>
                <a:solidFill>
                  <a:srgbClr val="FF0000"/>
                </a:solidFill>
              </a:rPr>
              <a:t>Hyvä tietolähde!</a:t>
            </a:r>
          </a:p>
        </p:txBody>
      </p:sp>
    </p:spTree>
    <p:extLst>
      <p:ext uri="{BB962C8B-B14F-4D97-AF65-F5344CB8AC3E}">
        <p14:creationId xmlns:p14="http://schemas.microsoft.com/office/powerpoint/2010/main" val="126986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4ADD143-7E0F-0264-1372-CB0AD2ECA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3" y="413494"/>
            <a:ext cx="4295782" cy="229740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890F3CC-65CA-3622-0DB4-D0ACAF1FC748}"/>
              </a:ext>
            </a:extLst>
          </p:cNvPr>
          <p:cNvSpPr txBox="1"/>
          <p:nvPr/>
        </p:nvSpPr>
        <p:spPr>
          <a:xfrm>
            <a:off x="562063" y="2844224"/>
            <a:ext cx="8112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Filha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ry perustettiin jo vuonna 1907 nimellä Suomen tuberkuloosin vastustamisyhdistys. Vuodesta 2003 alkaen yhdistyksen nimi on ollut </a:t>
            </a:r>
            <a:r>
              <a:rPr lang="fi-FI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Filha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ry, joka on lyhenne sanoista </a:t>
            </a:r>
            <a:r>
              <a:rPr lang="fi-FI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Finnish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Lung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Health Association.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783BDF3-AE1D-45DE-81ED-C83807354F75}"/>
              </a:ext>
            </a:extLst>
          </p:cNvPr>
          <p:cNvSpPr txBox="1"/>
          <p:nvPr/>
        </p:nvSpPr>
        <p:spPr>
          <a:xfrm>
            <a:off x="637563" y="3900880"/>
            <a:ext cx="796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tuberkuloosi.fi-sivusto on käännetty </a:t>
            </a:r>
            <a:r>
              <a:rPr lang="fi-FI" b="0" i="0" u="none" strike="noStrike" dirty="0">
                <a:solidFill>
                  <a:srgbClr val="1E73BE"/>
                </a:solidFill>
                <a:effectLst/>
                <a:latin typeface="Open Sans" panose="020B0606030504020204" pitchFamily="34" charset="0"/>
                <a:hlinkClick r:id="rId3"/>
              </a:rPr>
              <a:t>ruotsin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i-FI" b="0" i="0" u="none" strike="noStrike" dirty="0">
                <a:solidFill>
                  <a:srgbClr val="1E73BE"/>
                </a:solidFill>
                <a:effectLst/>
                <a:latin typeface="Open Sans" panose="020B0606030504020204" pitchFamily="34" charset="0"/>
                <a:hlinkClick r:id="rId4"/>
              </a:rPr>
              <a:t>englannin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i-FI" b="0" i="0" u="none" strike="noStrike" dirty="0">
                <a:solidFill>
                  <a:srgbClr val="1E73BE"/>
                </a:solidFill>
                <a:effectLst/>
                <a:latin typeface="Open Sans" panose="020B0606030504020204" pitchFamily="34" charset="0"/>
                <a:hlinkClick r:id="rId5"/>
              </a:rPr>
              <a:t>venäjän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i-FI" b="0" i="0" u="none" strike="noStrike" dirty="0">
                <a:solidFill>
                  <a:srgbClr val="1E73BE"/>
                </a:solidFill>
                <a:effectLst/>
                <a:latin typeface="Open Sans" panose="020B0606030504020204" pitchFamily="34" charset="0"/>
                <a:hlinkClick r:id="rId6"/>
              </a:rPr>
              <a:t>viron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i-FI" b="0" i="0" u="none" strike="noStrike" dirty="0">
                <a:solidFill>
                  <a:srgbClr val="1E73BE"/>
                </a:solidFill>
                <a:effectLst/>
                <a:latin typeface="Open Sans" panose="020B0606030504020204" pitchFamily="34" charset="0"/>
                <a:hlinkClick r:id="rId7"/>
              </a:rPr>
              <a:t>somalin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i-FI" b="0" i="0" u="none" strike="noStrike" dirty="0">
                <a:solidFill>
                  <a:srgbClr val="1E73BE"/>
                </a:solidFill>
                <a:effectLst/>
                <a:latin typeface="Open Sans" panose="020B0606030504020204" pitchFamily="34" charset="0"/>
                <a:hlinkClick r:id="rId8"/>
              </a:rPr>
              <a:t>arabian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i-FI" b="0" i="0" u="none" strike="noStrike" dirty="0">
                <a:solidFill>
                  <a:srgbClr val="1E73BE"/>
                </a:solidFill>
                <a:effectLst/>
                <a:latin typeface="Open Sans" panose="020B0606030504020204" pitchFamily="34" charset="0"/>
                <a:hlinkClick r:id="rId9"/>
              </a:rPr>
              <a:t>kurdin (sorani)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i-FI" b="0" i="0" u="none" strike="noStrike" dirty="0">
                <a:solidFill>
                  <a:srgbClr val="1E73BE"/>
                </a:solidFill>
                <a:effectLst/>
                <a:latin typeface="Open Sans" panose="020B0606030504020204" pitchFamily="34" charset="0"/>
                <a:hlinkClick r:id="rId10"/>
              </a:rPr>
              <a:t>kiinan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ja </a:t>
            </a:r>
            <a:r>
              <a:rPr lang="fi-FI" b="0" i="0" u="none" strike="noStrike" dirty="0">
                <a:solidFill>
                  <a:srgbClr val="1E73BE"/>
                </a:solidFill>
                <a:effectLst/>
                <a:latin typeface="Open Sans" panose="020B0606030504020204" pitchFamily="34" charset="0"/>
                <a:hlinkClick r:id="rId11"/>
              </a:rPr>
              <a:t>darin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kielille. Lisäksi </a:t>
            </a:r>
            <a:r>
              <a:rPr lang="fi-FI" b="0" i="0" u="none" strike="noStrike" dirty="0">
                <a:solidFill>
                  <a:srgbClr val="1E73BE"/>
                </a:solidFill>
                <a:effectLst/>
                <a:latin typeface="Open Sans" panose="020B0606030504020204" pitchFamily="34" charset="0"/>
                <a:hlinkClick r:id="rId12"/>
              </a:rPr>
              <a:t>tuberkuloosioppaita ja muita materiaaleja</a:t>
            </a:r>
            <a:r>
              <a:rPr lang="fi-FI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löytyy sivuiltamme muillakin kielillä.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E160CB3-9269-BE61-5767-D9F9AB923D62}"/>
              </a:ext>
            </a:extLst>
          </p:cNvPr>
          <p:cNvSpPr txBox="1"/>
          <p:nvPr/>
        </p:nvSpPr>
        <p:spPr>
          <a:xfrm>
            <a:off x="2277611" y="55450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13"/>
              </a:rPr>
              <a:t>https://youtu.be/iNUv0HUW4xQ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3390A2-8B54-70E2-6B50-E07BD5D417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1077" y="352501"/>
            <a:ext cx="1859958" cy="23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17D88B-6A40-4A95-A0FD-3B97130A9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Tuberkuloosia esiintyy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7D3E151-85FE-4675-89D0-523F91B5AA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1844675"/>
            <a:ext cx="6923087" cy="5013325"/>
          </a:xfrm>
        </p:spPr>
        <p:txBody>
          <a:bodyPr/>
          <a:lstStyle/>
          <a:p>
            <a:pPr eaLnBrk="1" hangingPunct="1"/>
            <a:r>
              <a:rPr lang="fi-FI" altLang="fi-FI" sz="2800"/>
              <a:t>keuhkoissa </a:t>
            </a:r>
          </a:p>
          <a:p>
            <a:pPr lvl="1" eaLnBrk="1" hangingPunct="1"/>
            <a:r>
              <a:rPr lang="fi-FI" altLang="fi-FI" sz="2400"/>
              <a:t>tavallisin paikka</a:t>
            </a:r>
          </a:p>
          <a:p>
            <a:pPr lvl="1" eaLnBrk="1" hangingPunct="1"/>
            <a:r>
              <a:rPr lang="fi-FI" altLang="fi-FI" sz="2400"/>
              <a:t>mahdollisesti tartuttava</a:t>
            </a:r>
          </a:p>
          <a:p>
            <a:pPr eaLnBrk="1" hangingPunct="1"/>
            <a:r>
              <a:rPr lang="fi-FI" altLang="fi-FI" sz="2800"/>
              <a:t>imusolmukkeissa</a:t>
            </a:r>
          </a:p>
          <a:p>
            <a:pPr eaLnBrk="1" hangingPunct="1"/>
            <a:r>
              <a:rPr lang="fi-FI" altLang="fi-FI" sz="2800"/>
              <a:t>luissa, nivelissä </a:t>
            </a:r>
          </a:p>
          <a:p>
            <a:pPr eaLnBrk="1" hangingPunct="1"/>
            <a:r>
              <a:rPr lang="fi-FI" altLang="fi-FI" sz="2800"/>
              <a:t>vatsassa, virtsateissä</a:t>
            </a:r>
          </a:p>
          <a:p>
            <a:pPr eaLnBrk="1" hangingPunct="1"/>
            <a:r>
              <a:rPr lang="fi-FI" altLang="fi-FI" sz="2800"/>
              <a:t>kurkunpäässä</a:t>
            </a:r>
          </a:p>
          <a:p>
            <a:pPr eaLnBrk="1" hangingPunct="1"/>
            <a:r>
              <a:rPr lang="fi-FI" altLang="fi-FI" sz="2800"/>
              <a:t>ihossa</a:t>
            </a:r>
          </a:p>
          <a:p>
            <a:pPr eaLnBrk="1" hangingPunct="1"/>
            <a:r>
              <a:rPr lang="fi-FI" altLang="fi-FI" sz="2800"/>
              <a:t>keskushermostossa</a:t>
            </a:r>
          </a:p>
          <a:p>
            <a:pPr eaLnBrk="1" hangingPunct="1"/>
            <a:r>
              <a:rPr lang="fi-FI" altLang="fi-FI" sz="2800"/>
              <a:t>päästä varpaisiin (miliäärituberkuloosi)</a:t>
            </a:r>
          </a:p>
        </p:txBody>
      </p:sp>
    </p:spTree>
    <p:extLst>
      <p:ext uri="{BB962C8B-B14F-4D97-AF65-F5344CB8AC3E}">
        <p14:creationId xmlns:p14="http://schemas.microsoft.com/office/powerpoint/2010/main" val="200713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9CD1C38-FAFD-4C68-AC81-62B6C2B85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Tartunta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EAC89E6-BAED-4513-94DF-ECBDE54C0D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ilmateitse</a:t>
            </a:r>
          </a:p>
          <a:p>
            <a:pPr lvl="1" eaLnBrk="1" hangingPunct="1"/>
            <a:r>
              <a:rPr lang="fi-FI" altLang="fi-FI" dirty="0"/>
              <a:t>keuhkotuberkuloosia sairastava puhuu/yskii/aivastaa -&gt; ilmaan vapautuu bakteereita sisältävää aerosolia</a:t>
            </a:r>
          </a:p>
          <a:p>
            <a:pPr lvl="2" eaLnBrk="1" hangingPunct="1"/>
            <a:r>
              <a:rPr lang="fi-FI" altLang="fi-FI" dirty="0"/>
              <a:t>yskimistavat, altistumisen kesto, ilmatilan koko </a:t>
            </a:r>
            <a:r>
              <a:rPr lang="fi-FI" altLang="fi-FI" dirty="0" err="1"/>
              <a:t>ym</a:t>
            </a:r>
            <a:r>
              <a:rPr lang="fi-FI" altLang="fi-FI" dirty="0"/>
              <a:t> vaikuttavat riskiin</a:t>
            </a:r>
          </a:p>
        </p:txBody>
      </p:sp>
      <p:pic>
        <p:nvPicPr>
          <p:cNvPr id="7172" name="Picture 4" descr="ANd9GcQdOLyVWGSmzs4pvsAbXdlm1y8YsvglkVGpfWJE6d_HcumD68eC">
            <a:extLst>
              <a:ext uri="{FF2B5EF4-FFF2-40B4-BE49-F238E27FC236}">
                <a16:creationId xmlns:a16="http://schemas.microsoft.com/office/drawing/2014/main" id="{DE42D06C-9F80-48EF-8B59-6BE1BFCA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28813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D996989F-9503-4B48-B213-09FFDA8F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966397"/>
            <a:ext cx="3067396" cy="268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2643447" y="5228705"/>
            <a:ext cx="382386" cy="23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38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1D120764-E71C-4A10-8946-6A936BD6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638" y="-438150"/>
            <a:ext cx="10963276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3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B99587A-EA74-4D41-A5AC-62083F497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Oireet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97686BD-8CBF-4D9E-866E-18357A3F35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7772400" cy="4114800"/>
          </a:xfrm>
        </p:spPr>
        <p:txBody>
          <a:bodyPr/>
          <a:lstStyle/>
          <a:p>
            <a:pPr eaLnBrk="1" hangingPunct="1"/>
            <a:r>
              <a:rPr lang="fi-FI" altLang="fi-FI"/>
              <a:t>alkuvaiheessa voi olla oireeton!</a:t>
            </a:r>
          </a:p>
          <a:p>
            <a:pPr eaLnBrk="1" hangingPunct="1"/>
            <a:r>
              <a:rPr lang="fi-FI" altLang="fi-FI"/>
              <a:t>pitkittyvä yskä</a:t>
            </a:r>
          </a:p>
          <a:p>
            <a:pPr eaLnBrk="1" hangingPunct="1"/>
            <a:r>
              <a:rPr lang="fi-FI" altLang="fi-FI"/>
              <a:t>kuumeilu</a:t>
            </a:r>
          </a:p>
          <a:p>
            <a:pPr eaLnBrk="1" hangingPunct="1"/>
            <a:r>
              <a:rPr lang="fi-FI" altLang="fi-FI"/>
              <a:t>ruokahaluttomuus</a:t>
            </a:r>
          </a:p>
          <a:p>
            <a:pPr eaLnBrk="1" hangingPunct="1"/>
            <a:r>
              <a:rPr lang="fi-FI" altLang="fi-FI"/>
              <a:t>väsymys</a:t>
            </a:r>
          </a:p>
          <a:p>
            <a:pPr eaLnBrk="1" hangingPunct="1"/>
            <a:r>
              <a:rPr lang="fi-FI" altLang="fi-FI"/>
              <a:t>yöhikoilu</a:t>
            </a:r>
          </a:p>
          <a:p>
            <a:pPr eaLnBrk="1" hangingPunct="1"/>
            <a:r>
              <a:rPr lang="fi-FI" altLang="fi-FI"/>
              <a:t>”patit”</a:t>
            </a:r>
          </a:p>
          <a:p>
            <a:pPr eaLnBrk="1" hangingPunct="1"/>
            <a:endParaRPr lang="fi-FI" altLang="fi-FI"/>
          </a:p>
        </p:txBody>
      </p:sp>
      <p:pic>
        <p:nvPicPr>
          <p:cNvPr id="9220" name="Picture 4" descr="Tuberculosis-symptoms">
            <a:extLst>
              <a:ext uri="{FF2B5EF4-FFF2-40B4-BE49-F238E27FC236}">
                <a16:creationId xmlns:a16="http://schemas.microsoft.com/office/drawing/2014/main" id="{049A421A-C77E-4CC4-B373-FC93C9481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08350"/>
            <a:ext cx="446563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2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2BE47D7C-3B0A-4840-91D0-80E03852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Diagnostiikka</a:t>
            </a: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20FE1EB1-7405-4ACD-8688-A801FBDB5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kuvantaminen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548D830A-277F-44EF-926F-C1F2BB59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2" y="2564904"/>
            <a:ext cx="4109622" cy="42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14B297A-7ACF-46FD-97EE-B3B1F430E0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1651" r="46062" b="12201"/>
          <a:stretch/>
        </p:blipFill>
        <p:spPr>
          <a:xfrm>
            <a:off x="4932040" y="950245"/>
            <a:ext cx="4109622" cy="41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74DA57D8-A9F9-43C8-81AF-E152F1FD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Diagnostiikka</a:t>
            </a:r>
          </a:p>
        </p:txBody>
      </p:sp>
      <p:sp>
        <p:nvSpPr>
          <p:cNvPr id="16387" name="Sisällön paikkamerkki 2">
            <a:extLst>
              <a:ext uri="{FF2B5EF4-FFF2-40B4-BE49-F238E27FC236}">
                <a16:creationId xmlns:a16="http://schemas.microsoft.com/office/drawing/2014/main" id="{5EFEF850-C3DA-4D0C-AB76-0A08ADF74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800" dirty="0"/>
              <a:t>Yskösvärjäys</a:t>
            </a:r>
          </a:p>
          <a:p>
            <a:pPr lvl="1"/>
            <a:r>
              <a:rPr lang="fi-FI" altLang="fi-FI" sz="2400" dirty="0"/>
              <a:t>Nopea (päivässä), halpa, epäherkkä</a:t>
            </a:r>
          </a:p>
          <a:p>
            <a:pPr lvl="1"/>
            <a:r>
              <a:rPr lang="fi-FI" altLang="fi-FI" sz="2400" dirty="0"/>
              <a:t>Tartuttavuus</a:t>
            </a:r>
          </a:p>
          <a:p>
            <a:r>
              <a:rPr lang="fi-FI" altLang="fi-FI" sz="2800" dirty="0"/>
              <a:t>”Tubi-PCR” –</a:t>
            </a:r>
            <a:r>
              <a:rPr lang="fi-FI" altLang="fi-FI" sz="2800" dirty="0" err="1"/>
              <a:t>TbNhO</a:t>
            </a:r>
            <a:r>
              <a:rPr lang="fi-FI" altLang="fi-FI" sz="2800" dirty="0"/>
              <a:t> eli nukleiinihappo-osoitus</a:t>
            </a:r>
          </a:p>
          <a:p>
            <a:pPr lvl="1"/>
            <a:r>
              <a:rPr lang="fi-FI" altLang="fi-FI" sz="2400" dirty="0"/>
              <a:t>Geenimonistukseen perustuva menetelmä</a:t>
            </a:r>
          </a:p>
          <a:p>
            <a:pPr lvl="1"/>
            <a:r>
              <a:rPr lang="fi-FI" altLang="fi-FI" sz="2400" dirty="0"/>
              <a:t>Erottaa </a:t>
            </a:r>
            <a:r>
              <a:rPr lang="fi-FI" altLang="fi-FI" sz="2400" dirty="0" err="1"/>
              <a:t>tbc:n</a:t>
            </a:r>
            <a:r>
              <a:rPr lang="fi-FI" altLang="fi-FI" sz="2400" dirty="0"/>
              <a:t> muista </a:t>
            </a:r>
            <a:r>
              <a:rPr lang="fi-FI" altLang="fi-FI" sz="2400" dirty="0" err="1"/>
              <a:t>mykobakteereista</a:t>
            </a:r>
            <a:endParaRPr lang="fi-FI" altLang="fi-FI" sz="2400" dirty="0"/>
          </a:p>
          <a:p>
            <a:r>
              <a:rPr lang="fi-FI" altLang="fi-FI" sz="2800" dirty="0"/>
              <a:t>Viljely</a:t>
            </a:r>
          </a:p>
          <a:p>
            <a:pPr lvl="1"/>
            <a:r>
              <a:rPr lang="fi-FI" altLang="fi-FI" sz="2400" dirty="0"/>
              <a:t>Herkin, hidas (viikkoja)</a:t>
            </a:r>
          </a:p>
          <a:p>
            <a:pPr lvl="1"/>
            <a:r>
              <a:rPr lang="fi-FI" altLang="fi-FI" sz="2400" dirty="0"/>
              <a:t>Mahdollistaa herkkyysmäärityksen tekemisen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12E12233-6864-41FB-A156-4D9C4CD9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75" y="44450"/>
            <a:ext cx="3276199" cy="227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4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i:0#.w|oysnet\saarelel</DisplayName>
        <AccountId>477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2024-10-08T21:00:00+00:00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MUAVRSSTWASF-92438712-458</_dlc_DocId>
    <_dlc_DocIdUrl xmlns="d3e50268-7799-48af-83c3-9a9b063078bc">
      <Url>https://internet.oysnet.ppshp.fi/dokumentit/_layouts/15/DocIdRedir.aspx?ID=MUAVRSSTWASF-92438712-458</Url>
      <Description>MUAVRSSTWASF-92438712-458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25900D90-1AC5-4A1E-AD65-4307BA9693EF}"/>
</file>

<file path=customXml/itemProps2.xml><?xml version="1.0" encoding="utf-8"?>
<ds:datastoreItem xmlns:ds="http://schemas.openxmlformats.org/officeDocument/2006/customXml" ds:itemID="{8FC00497-6709-48BA-8ACE-816665D000C2}"/>
</file>

<file path=customXml/itemProps3.xml><?xml version="1.0" encoding="utf-8"?>
<ds:datastoreItem xmlns:ds="http://schemas.openxmlformats.org/officeDocument/2006/customXml" ds:itemID="{3D2306B7-F063-45C0-890A-ADBDDB304913}"/>
</file>

<file path=customXml/itemProps4.xml><?xml version="1.0" encoding="utf-8"?>
<ds:datastoreItem xmlns:ds="http://schemas.openxmlformats.org/officeDocument/2006/customXml" ds:itemID="{CE192455-48D8-4296-AFB9-4E664AA50F7E}"/>
</file>

<file path=customXml/itemProps5.xml><?xml version="1.0" encoding="utf-8"?>
<ds:datastoreItem xmlns:ds="http://schemas.openxmlformats.org/officeDocument/2006/customXml" ds:itemID="{A6D9A95A-43F4-4492-87D2-C52220AC465A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402</TotalTime>
  <Words>502</Words>
  <Application>Microsoft Office PowerPoint</Application>
  <PresentationFormat>Näytössä katseltava diaesitys (4:3)</PresentationFormat>
  <Paragraphs>138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Office-teema</vt:lpstr>
      <vt:lpstr>Tuberkuloosi </vt:lpstr>
      <vt:lpstr>Yleistä taudista ja tartuttavuudesta</vt:lpstr>
      <vt:lpstr>Mykobakteeri</vt:lpstr>
      <vt:lpstr>Tuberkuloosia esiintyy</vt:lpstr>
      <vt:lpstr>Tartunta</vt:lpstr>
      <vt:lpstr>PowerPoint-esitys</vt:lpstr>
      <vt:lpstr>Oireet</vt:lpstr>
      <vt:lpstr>Diagnostiikka</vt:lpstr>
      <vt:lpstr>Diagnostiikka</vt:lpstr>
      <vt:lpstr>Diagnostiikka</vt:lpstr>
      <vt:lpstr>Esiintyvyydestä</vt:lpstr>
      <vt:lpstr>PowerPoint-esitys</vt:lpstr>
      <vt:lpstr>PowerPoint-esitys</vt:lpstr>
      <vt:lpstr>PowerPoint-esitys</vt:lpstr>
      <vt:lpstr>PowerPoint-esitys</vt:lpstr>
      <vt:lpstr>PowerPoint-esitys</vt:lpstr>
      <vt:lpstr>Hoidosta</vt:lpstr>
      <vt:lpstr>Tuberkuloosin peruslääkehoito</vt:lpstr>
      <vt:lpstr>PowerPoint-esitys</vt:lpstr>
      <vt:lpstr>Pidempi hoitoaika</vt:lpstr>
      <vt:lpstr>Lääkehaitat</vt:lpstr>
      <vt:lpstr>Lääkesivuvaikutusten riskiä lisääviä tekijöitä</vt:lpstr>
      <vt:lpstr>PowerPoint-esitys</vt:lpstr>
      <vt:lpstr>Valvotusta lääkehoidosta</vt:lpstr>
      <vt:lpstr>Miksi valvottu lääkehoito?</vt:lpstr>
      <vt:lpstr>PowerPoint-esitys</vt:lpstr>
      <vt:lpstr>Videotuettu lääkehoito Video Supported Treatment VST</vt:lpstr>
      <vt:lpstr>Videotuettu lääkehoito Video Supported Treatment VST</vt:lpstr>
      <vt:lpstr>PowerPoint-esitys</vt:lpstr>
      <vt:lpstr>PowerPoint-esitys</vt:lpstr>
      <vt:lpstr>PowerPoint-esitys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Tuberkuloosi 9.10.2024</dc:title>
  <dc:creator>Saarela Elina</dc:creator>
  <cp:keywords/>
  <cp:lastModifiedBy>Holappa Jatta</cp:lastModifiedBy>
  <cp:revision>11</cp:revision>
  <dcterms:created xsi:type="dcterms:W3CDTF">2024-10-03T07:26:22Z</dcterms:created>
  <dcterms:modified xsi:type="dcterms:W3CDTF">2024-10-28T09:37:52Z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d55140e8-69b9-454f-bb03-bba7be0af7a9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271800</vt:r8>
  </property>
  <property fmtid="{D5CDD505-2E9C-101B-9397-08002B2CF9AE}" pid="17" name="SharedWithUsers">
    <vt:lpwstr/>
  </property>
</Properties>
</file>